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60" r:id="rId4"/>
    <p:sldId id="261" r:id="rId5"/>
    <p:sldId id="262" r:id="rId6"/>
    <p:sldId id="267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66" r:id="rId17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322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C54782D-7533-3A23-B159-68504D2DB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35E989E3-185A-142C-0772-36CC1E42D1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7A9A64A5-97AB-AADD-BA1D-5C287279CD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266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B5F36C5-333E-0591-1E13-30C59885B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44284AA5-970A-D9D0-4E59-D9085019CB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C416C328-F68E-98EC-26C4-58FF90F0B7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664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DA3BBD4-A3C4-BDC2-DBAF-787E76BDC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290B12D-D945-A0CD-9AF1-5D21631185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7C181E9C-DBA8-456A-6419-22B706C429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362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D095ED51-F730-E85B-8114-1B89847A6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3D46C5D4-66B8-1882-7758-102D5B3460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8625970E-DFDB-EC0E-63A1-D57A861E5D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74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C2D27E1-0BD4-433E-6574-17F1CFCDD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3B1D9FC1-77AC-49E9-B374-7C9364CFB5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6E2C49C-0977-ACA7-51C3-7A653BC4B2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081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B8D7293C-9A3B-11DD-78AA-CF0412C60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9900F16E-F218-AEDA-E547-6C831496CE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C7D652F4-8E3C-F13E-78C3-9969359A02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304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693CAA0F-65F9-1E9B-0025-03B910730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502674B4-E8E4-F251-B3C4-697253C043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E8D0F381-862E-D38E-BA5F-0AF257BB88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129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DB2A1901-FA51-4C60-0B6F-CC72C453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5983A5B-3129-6E28-8746-8D059D748B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5CEC343-080B-8D06-AE80-3347ED63D7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82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6B74080-89DA-0A63-C503-63767C14C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9FEFEBE-8304-80AB-056D-86ACDAC2E4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3E76ECC-D90C-FF25-1FE9-A66952C636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973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B994F8DE-AB1B-EE8C-F2FF-539DA3495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FD14E7EE-C5CF-1B2E-BDAB-CD2293748A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68910C2D-5708-FCA6-DAE1-B2BCDCC97D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7746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DFA9997-6DD9-C534-0710-CC109CAB1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2055213B-CF76-FAEC-C535-C871F7FDDC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F1642B1-26B7-A50C-4029-B2DEBBCDD3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446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5B4CE37-1895-182B-4ED5-858242145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3DC23EB-9714-1067-EE0E-C60862F574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0EB7CA2-8A4A-4C8E-C2A0-A0FCB9B715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779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508D4F5-A00C-E099-5F7C-07564E99A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9D2E4816-5061-2D17-0819-523E33E11D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58327CE-BF2E-D14A-A1B9-2E5B5DD2FF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146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DDF8A15-6BBE-9FC2-CC55-FC7AB0836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CA4B3FDE-4C54-8073-FA41-1DBDE40871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42D12290-FA7D-3CA7-C8FD-FD3940604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93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55598" y="1122411"/>
            <a:ext cx="7336500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SERVIDORES MUNICIPAIS DE ALTA PERFORMANCE</a:t>
            </a:r>
            <a:endParaRPr sz="39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79938" y="2832140"/>
            <a:ext cx="41964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Profª</a:t>
            </a:r>
            <a:r>
              <a:rPr lang="pt-BR" sz="2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Adriane Werner, </a:t>
            </a:r>
            <a:r>
              <a:rPr lang="pt-BR" sz="28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MsC</a:t>
            </a:r>
            <a:endParaRPr sz="2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7B7C08C-7C05-2DB7-EC6B-08DD554FE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3CC4ACCF-2227-A579-4A2F-7DF87FF1D58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7AB3CA7-E841-54AB-F8F1-0BB8DB6E8DF9}"/>
              </a:ext>
            </a:extLst>
          </p:cNvPr>
          <p:cNvSpPr txBox="1"/>
          <p:nvPr/>
        </p:nvSpPr>
        <p:spPr>
          <a:xfrm>
            <a:off x="388307" y="516265"/>
            <a:ext cx="462210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chemeClr val="dk1"/>
                </a:solidFill>
              </a:rPr>
              <a:t>Comunicação de Risco</a:t>
            </a: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Como dar notícias ruins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Alertas necessários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Evitando pânico sem “dourar a pílula”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Quando admitir erros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Quando responder a comentários críticos</a:t>
            </a:r>
          </a:p>
          <a:p>
            <a:pPr marL="285750" lvl="0" indent="-285750">
              <a:buFontTx/>
              <a:buChar char="-"/>
            </a:pPr>
            <a:endParaRPr lang="pt-BR" b="1" dirty="0">
              <a:solidFill>
                <a:schemeClr val="dk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185CAB-2A86-7429-4EF0-0BA236AB1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964" y="876821"/>
            <a:ext cx="4737026" cy="32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01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173944A-0CB0-0911-E3B5-366F7F8BA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05D2D50E-41D6-E532-5A0F-F86F50CEA71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8BAFD6E-33E8-D01E-9DA6-918FE51B7088}"/>
              </a:ext>
            </a:extLst>
          </p:cNvPr>
          <p:cNvSpPr txBox="1"/>
          <p:nvPr/>
        </p:nvSpPr>
        <p:spPr>
          <a:xfrm>
            <a:off x="388307" y="516265"/>
            <a:ext cx="46221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chemeClr val="dk1"/>
                </a:solidFill>
              </a:rPr>
              <a:t>Atendimento ao público</a:t>
            </a: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Promover a transparência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Criar ambiente de confiança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Resolver problemas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Fazer o “caminho correto”</a:t>
            </a:r>
          </a:p>
          <a:p>
            <a:pPr marL="285750" lvl="0" indent="-285750">
              <a:buFontTx/>
              <a:buChar char="-"/>
            </a:pPr>
            <a:endParaRPr lang="pt-BR" b="1" dirty="0">
              <a:solidFill>
                <a:schemeClr val="dk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C0FC8D-273E-5786-5B33-EBB236ABC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535" y="636184"/>
            <a:ext cx="4172186" cy="2651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6286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20D214A8-0C83-EF77-1A37-FDC478FF7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D300151D-0E4B-6390-6D3A-610354761D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84A793B-B479-85A2-325A-119D5ABE79EB}"/>
              </a:ext>
            </a:extLst>
          </p:cNvPr>
          <p:cNvSpPr txBox="1"/>
          <p:nvPr/>
        </p:nvSpPr>
        <p:spPr>
          <a:xfrm>
            <a:off x="369517" y="391005"/>
            <a:ext cx="57870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chemeClr val="dk1"/>
                </a:solidFill>
              </a:rPr>
              <a:t>Inovação e transformação digital</a:t>
            </a: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O que automatizar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“Levar” pro aplicativo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Como lidar com as resistências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E ainda o atraso tecnológico</a:t>
            </a:r>
          </a:p>
          <a:p>
            <a:pPr marL="285750" lvl="0" indent="-285750">
              <a:buFontTx/>
              <a:buChar char="-"/>
            </a:pPr>
            <a:endParaRPr lang="pt-BR" b="1" dirty="0">
              <a:solidFill>
                <a:schemeClr val="dk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59AAB3F-F315-B6BE-85B4-309F05EB5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795" y="1029419"/>
            <a:ext cx="4198204" cy="2911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977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14F3B7E-9DE3-5B39-CAD6-971721271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7612BE73-5F64-712D-76B8-BE6555E43A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48D753-68BE-2393-5A6E-3413CD3D4764}"/>
              </a:ext>
            </a:extLst>
          </p:cNvPr>
          <p:cNvSpPr txBox="1"/>
          <p:nvPr/>
        </p:nvSpPr>
        <p:spPr>
          <a:xfrm>
            <a:off x="369517" y="391005"/>
            <a:ext cx="57870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chemeClr val="dk1"/>
                </a:solidFill>
              </a:rPr>
              <a:t>Administração do tempo</a:t>
            </a: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Pessoal e da equipe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Estabelecer prioridade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Urgente X Necessário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Procrastinação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Agenda diária, semanal, mensal...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Planejamento</a:t>
            </a:r>
          </a:p>
          <a:p>
            <a:pPr marL="285750" lvl="0" indent="-285750">
              <a:buFontTx/>
              <a:buChar char="-"/>
            </a:pPr>
            <a:endParaRPr lang="pt-BR" b="1" dirty="0">
              <a:solidFill>
                <a:schemeClr val="dk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7C3D68-A8A0-60F8-8FC6-81E000689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073" y="1112468"/>
            <a:ext cx="5504927" cy="2201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6631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9C5C5EFC-F769-9D1F-9F94-C7F70ED06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25C1DA24-143E-2930-2B2C-76BC2D3BD73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02DC82C-E1E7-91C4-11D6-04FAF55EC6A3}"/>
              </a:ext>
            </a:extLst>
          </p:cNvPr>
          <p:cNvSpPr txBox="1"/>
          <p:nvPr/>
        </p:nvSpPr>
        <p:spPr>
          <a:xfrm>
            <a:off x="369517" y="391005"/>
            <a:ext cx="57870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chemeClr val="dk1"/>
                </a:solidFill>
              </a:rPr>
              <a:t>Gestão de crises e conflitos</a:t>
            </a: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Interpessoais: Comunicação Não Violenta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Corporativos: comitê de crise, porta-voz, agilidade</a:t>
            </a:r>
          </a:p>
          <a:p>
            <a:pPr marL="285750" lvl="0" indent="-285750">
              <a:buFontTx/>
              <a:buChar char="-"/>
            </a:pPr>
            <a:endParaRPr lang="pt-BR" b="1" dirty="0">
              <a:solidFill>
                <a:schemeClr val="dk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342CE93-09DA-8190-4B0C-371EBB26B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671" y="737777"/>
            <a:ext cx="3288865" cy="32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5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9B4C826-BC2D-313E-55CB-460238F5E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0F68579C-584F-1F96-BE20-9464110F22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A03EAB9-3992-8707-3F6E-0537FFEC3CCB}"/>
              </a:ext>
            </a:extLst>
          </p:cNvPr>
          <p:cNvSpPr txBox="1"/>
          <p:nvPr/>
        </p:nvSpPr>
        <p:spPr>
          <a:xfrm>
            <a:off x="369517" y="391005"/>
            <a:ext cx="578702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chemeClr val="dk1"/>
                </a:solidFill>
              </a:rPr>
              <a:t>Comportamento pessoal e social</a:t>
            </a: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Represento meu órgão público por onde eu for...</a:t>
            </a:r>
          </a:p>
          <a:p>
            <a:pPr marL="285750" lvl="0" indent="-285750">
              <a:buFontTx/>
              <a:buChar char="-"/>
            </a:pPr>
            <a:endParaRPr lang="pt-BR" b="1" dirty="0">
              <a:solidFill>
                <a:schemeClr val="dk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22CE1F-20AE-BD8F-7B42-FBA5EF7AF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349" y="1759955"/>
            <a:ext cx="5435541" cy="2784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4248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22E75A1-176F-500F-7441-01487E50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1;p14">
            <a:extLst>
              <a:ext uri="{FF2B5EF4-FFF2-40B4-BE49-F238E27FC236}">
                <a16:creationId xmlns:a16="http://schemas.microsoft.com/office/drawing/2014/main" id="{4DF38087-FC8D-0812-3626-5AA0CF2661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0A3946-3382-EF1E-6D71-4B4CFC007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32" y="142761"/>
            <a:ext cx="4149537" cy="414740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5E44AA2-A557-E76A-8F30-871D76803632}"/>
              </a:ext>
            </a:extLst>
          </p:cNvPr>
          <p:cNvSpPr txBox="1"/>
          <p:nvPr/>
        </p:nvSpPr>
        <p:spPr>
          <a:xfrm>
            <a:off x="4891414" y="2649255"/>
            <a:ext cx="38329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b="1" dirty="0" err="1">
                <a:solidFill>
                  <a:schemeClr val="dk1"/>
                </a:solidFill>
              </a:rPr>
              <a:t>Profª</a:t>
            </a:r>
            <a:r>
              <a:rPr lang="pt-BR" sz="2800" b="1" dirty="0">
                <a:solidFill>
                  <a:schemeClr val="dk1"/>
                </a:solidFill>
              </a:rPr>
              <a:t> Adriane Werner</a:t>
            </a: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@adrianewerner</a:t>
            </a:r>
          </a:p>
          <a:p>
            <a:pPr marL="285750" lvl="0" indent="-285750">
              <a:buFontTx/>
              <a:buChar char="-"/>
            </a:pPr>
            <a:r>
              <a:rPr lang="pt-BR" b="1" dirty="0">
                <a:solidFill>
                  <a:schemeClr val="dk1"/>
                </a:solidFill>
              </a:rPr>
              <a:t>(41) 99701-8070</a:t>
            </a:r>
          </a:p>
          <a:p>
            <a:pPr marL="285750" lvl="0" indent="-285750">
              <a:buFontTx/>
              <a:buChar char="-"/>
            </a:pPr>
            <a:endParaRPr lang="pt-BR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4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946914" y="263441"/>
            <a:ext cx="7514417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b="1" dirty="0">
                <a:solidFill>
                  <a:schemeClr val="dk1"/>
                </a:solidFill>
              </a:rPr>
              <a:t>PROGRAMA DE CONTEÚDOS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1 Circuito 01 - Conhecimentos: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Atribuições do respectivo órgão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Estrutura do órgão (departamentos, cargos, funções e perfis)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Fluxograma funcional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Sistemas, regimes e conceitos políticos</a:t>
            </a:r>
          </a:p>
          <a:p>
            <a:pPr lvl="0"/>
            <a:endParaRPr lang="pt-BR" b="1" dirty="0">
              <a:solidFill>
                <a:schemeClr val="dk1"/>
              </a:solidFill>
            </a:endParaRP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2 Circuito 02 - Relacionamentos: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Autoridade e Assessor (analisando perfis)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Com outros órgãos Públicos 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Com Autoridades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Com a população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 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3 Circuito 03 - Domínios: 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a) Comunicação de Risco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b) Atendimento ao Público 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c) Inovação e transformação digital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d) Administração do Tempo 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e) Gestão de Crises e Conflitos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f) Comportamento (pessoal e social)</a:t>
            </a: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43E6EF0-3873-DC83-CDE9-3C804C51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F27F7743-7D75-80EE-FBC7-526463B7BD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7FD48AE-98EF-0285-4CED-259F95230189}"/>
              </a:ext>
            </a:extLst>
          </p:cNvPr>
          <p:cNvSpPr txBox="1"/>
          <p:nvPr/>
        </p:nvSpPr>
        <p:spPr>
          <a:xfrm>
            <a:off x="551145" y="519831"/>
            <a:ext cx="599996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O QUE É SER DE “ALTA PERFORMANCE”?</a:t>
            </a:r>
          </a:p>
          <a:p>
            <a:r>
              <a:rPr lang="pt-BR" sz="2000" dirty="0"/>
              <a:t>Capacidade de atingir resultados consistentes e extraordinários com foco, energia e inteligência, combinando produtividade com equilíbrio de vida</a:t>
            </a:r>
          </a:p>
          <a:p>
            <a:pPr marL="114300" indent="0">
              <a:buNone/>
            </a:pPr>
            <a:endParaRPr lang="pt-BR" sz="2000" dirty="0"/>
          </a:p>
          <a:p>
            <a:r>
              <a:rPr lang="pt-BR" sz="2000" dirty="0"/>
              <a:t>Transparência</a:t>
            </a:r>
          </a:p>
          <a:p>
            <a:r>
              <a:rPr lang="pt-BR" sz="2000" dirty="0"/>
              <a:t>Resultados</a:t>
            </a:r>
          </a:p>
          <a:p>
            <a:r>
              <a:rPr lang="pt-BR" sz="2000" dirty="0"/>
              <a:t>Participação Cidadã</a:t>
            </a:r>
          </a:p>
          <a:p>
            <a:r>
              <a:rPr lang="pt-BR" sz="2000" dirty="0"/>
              <a:t>Capacitação dos Servidores</a:t>
            </a:r>
          </a:p>
          <a:p>
            <a:r>
              <a:rPr lang="pt-BR" sz="2000" dirty="0"/>
              <a:t>Tecnologias inovadoras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41BFC7-39FF-A6F9-8106-63D51E699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5" y="1880899"/>
            <a:ext cx="4169152" cy="2328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4374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BD693A7-EB98-C84C-E82D-A8AAF3364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5C98CE7C-8980-8D46-0336-DF2FC6C8DEB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B728-F7B7-1143-78CE-4926ED88CBAF}"/>
              </a:ext>
            </a:extLst>
          </p:cNvPr>
          <p:cNvSpPr txBox="1"/>
          <p:nvPr/>
        </p:nvSpPr>
        <p:spPr>
          <a:xfrm>
            <a:off x="87681" y="351534"/>
            <a:ext cx="8542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ENTRAVES À ALTA PERFORMANCE NO SETOR PÚBLICO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025D27-C7F3-F48D-45EA-EB3BEDE44059}"/>
              </a:ext>
            </a:extLst>
          </p:cNvPr>
          <p:cNvSpPr txBox="1"/>
          <p:nvPr/>
        </p:nvSpPr>
        <p:spPr>
          <a:xfrm>
            <a:off x="577762" y="2134041"/>
            <a:ext cx="78397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2400" dirty="0"/>
              <a:t>Falta de Recursos</a:t>
            </a:r>
          </a:p>
          <a:p>
            <a:pPr marL="342900" indent="-342900">
              <a:buFontTx/>
              <a:buChar char="-"/>
            </a:pPr>
            <a:r>
              <a:rPr lang="pt-BR" sz="2400" dirty="0"/>
              <a:t>Legislação</a:t>
            </a:r>
          </a:p>
          <a:p>
            <a:r>
              <a:rPr lang="pt-BR" sz="2400" dirty="0"/>
              <a:t>- Excesso de Burocracia</a:t>
            </a:r>
          </a:p>
          <a:p>
            <a:r>
              <a:rPr lang="pt-BR" sz="2400" dirty="0"/>
              <a:t>- Falta de capacitação</a:t>
            </a:r>
          </a:p>
          <a:p>
            <a:r>
              <a:rPr lang="pt-BR" sz="2400" dirty="0"/>
              <a:t>- Resistência à Mudança</a:t>
            </a:r>
          </a:p>
          <a:p>
            <a:r>
              <a:rPr lang="pt-BR" sz="2400" dirty="0"/>
              <a:t>- Falta de transparência: onde estão as informações?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6840BFC-8CB4-4206-5962-127C2919C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795" y="821157"/>
            <a:ext cx="3939637" cy="2625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466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8B110EE5-87DA-2912-0DCC-815D802D4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56DD9C7A-75A0-9578-B256-080C67E809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9EC96F0-EFA7-05D0-4972-ECEB5A5EECF6}"/>
              </a:ext>
            </a:extLst>
          </p:cNvPr>
          <p:cNvSpPr txBox="1"/>
          <p:nvPr/>
        </p:nvSpPr>
        <p:spPr>
          <a:xfrm>
            <a:off x="3222315" y="226274"/>
            <a:ext cx="2699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Como vencer?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2F719D-6D4E-6C39-8EE2-761BAF554D1C}"/>
              </a:ext>
            </a:extLst>
          </p:cNvPr>
          <p:cNvSpPr txBox="1"/>
          <p:nvPr/>
        </p:nvSpPr>
        <p:spPr>
          <a:xfrm>
            <a:off x="502606" y="914213"/>
            <a:ext cx="4807649" cy="2062103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1600" dirty="0"/>
              <a:t>Planejamento Estratégico: partindo de MISSÃO, VISÃO E VALORES</a:t>
            </a:r>
          </a:p>
          <a:p>
            <a:pPr marL="342900" indent="-342900">
              <a:buFontTx/>
              <a:buChar char="-"/>
            </a:pPr>
            <a:r>
              <a:rPr lang="pt-BR" sz="1600" dirty="0"/>
              <a:t>Gestão por Resultados: DADOS MENSURÁVEIS, Variáveis claras</a:t>
            </a:r>
          </a:p>
          <a:p>
            <a:pPr marL="342900" indent="-342900">
              <a:buFontTx/>
              <a:buChar char="-"/>
            </a:pPr>
            <a:r>
              <a:rPr lang="pt-BR" sz="1600" dirty="0"/>
              <a:t>METAS OUSADAS, mas exequíveis</a:t>
            </a:r>
          </a:p>
          <a:p>
            <a:r>
              <a:rPr lang="pt-BR" sz="1600" dirty="0"/>
              <a:t>(Metas SMART: </a:t>
            </a:r>
            <a:r>
              <a:rPr lang="pt-BR" sz="1600" b="1" dirty="0"/>
              <a:t>Específicas, Mensuráveis, Atingíveis e Relevantes)</a:t>
            </a:r>
            <a:endParaRPr lang="pt-BR" sz="1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0BBD29-A0B9-EF49-0BBD-AC6206AD4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744" y="1447128"/>
            <a:ext cx="4210650" cy="30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8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875EF7C-125E-4A3A-4487-7DC3ACA2D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1089132-AA63-F217-994E-404F2E64332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A564B9E-C925-85DF-C138-ADFF6345C603}"/>
              </a:ext>
            </a:extLst>
          </p:cNvPr>
          <p:cNvSpPr txBox="1"/>
          <p:nvPr/>
        </p:nvSpPr>
        <p:spPr>
          <a:xfrm>
            <a:off x="2268769" y="315755"/>
            <a:ext cx="460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Liderança e Alta Performance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720F62F-1D9B-736B-FD77-FD41E4D614ED}"/>
              </a:ext>
            </a:extLst>
          </p:cNvPr>
          <p:cNvSpPr txBox="1"/>
          <p:nvPr/>
        </p:nvSpPr>
        <p:spPr>
          <a:xfrm>
            <a:off x="490080" y="1093175"/>
            <a:ext cx="4432649" cy="258532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1600" dirty="0"/>
              <a:t>Líder de alta performance: EQUIPE DE ALTA PERFORMANCE</a:t>
            </a:r>
          </a:p>
          <a:p>
            <a:pPr marL="342900" indent="-342900">
              <a:buFontTx/>
              <a:buChar char="-"/>
            </a:pPr>
            <a:r>
              <a:rPr lang="pt-BR" dirty="0"/>
              <a:t>Autogerenciamento (vida pessoal e profissional) </a:t>
            </a:r>
          </a:p>
          <a:p>
            <a:pPr marL="342900" indent="-342900">
              <a:buFontTx/>
              <a:buChar char="-"/>
            </a:pPr>
            <a:r>
              <a:rPr lang="pt-BR" dirty="0"/>
              <a:t>Saber lidar com PESSOAS</a:t>
            </a:r>
          </a:p>
          <a:p>
            <a:pPr marL="342900" indent="-342900">
              <a:buFontTx/>
              <a:buChar char="-"/>
            </a:pPr>
            <a:r>
              <a:rPr lang="pt-BR" dirty="0"/>
              <a:t>Empatia</a:t>
            </a:r>
          </a:p>
          <a:p>
            <a:pPr marL="342900" indent="-342900">
              <a:buFontTx/>
              <a:buChar char="-"/>
            </a:pPr>
            <a:r>
              <a:rPr lang="pt-BR" dirty="0"/>
              <a:t>Interesse genuíno em COMPARTILHAR conhecimento</a:t>
            </a:r>
          </a:p>
          <a:p>
            <a:pPr marL="342900" indent="-342900">
              <a:buFontTx/>
              <a:buChar char="-"/>
            </a:pPr>
            <a:r>
              <a:rPr lang="pt-BR" dirty="0"/>
              <a:t>Criar ambiente de CONFIANÇA e RESPEITO</a:t>
            </a:r>
          </a:p>
          <a:p>
            <a:pPr marL="342900" indent="-342900">
              <a:buFontTx/>
              <a:buChar char="-"/>
            </a:pPr>
            <a:r>
              <a:rPr lang="pt-BR" dirty="0"/>
              <a:t>ENGAJAR a equipe</a:t>
            </a:r>
          </a:p>
          <a:p>
            <a:pPr marL="342900" indent="-342900">
              <a:buFontTx/>
              <a:buChar char="-"/>
            </a:pPr>
            <a:r>
              <a:rPr lang="pt-BR" sz="1600" dirty="0"/>
              <a:t>MOTIVAÇÃO da equipe</a:t>
            </a:r>
          </a:p>
          <a:p>
            <a:pPr marL="342900" indent="-342900">
              <a:buFontTx/>
              <a:buChar char="-"/>
            </a:pPr>
            <a:r>
              <a:rPr lang="pt-BR" sz="1600" dirty="0"/>
              <a:t>Eficiência e eficácia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3DE57A-38FC-58EE-6B41-63EFDE1BB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249" y="1215022"/>
            <a:ext cx="3801798" cy="2206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03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2E03B57-915F-32D6-CEC1-382E8648D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0C89444B-70A2-02EC-F68E-2A9F7CC583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21285A1-230B-4E82-EBEA-816B09B4E13C}"/>
              </a:ext>
            </a:extLst>
          </p:cNvPr>
          <p:cNvSpPr txBox="1"/>
          <p:nvPr/>
        </p:nvSpPr>
        <p:spPr>
          <a:xfrm>
            <a:off x="507304" y="813758"/>
            <a:ext cx="209701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400" b="1" dirty="0">
                <a:solidFill>
                  <a:schemeClr val="dk1"/>
                </a:solidFill>
              </a:rPr>
              <a:t>1 Circuito 01 - Conhecimentos:</a:t>
            </a:r>
          </a:p>
          <a:p>
            <a:pPr marL="342900" lvl="0" indent="-342900">
              <a:buAutoNum type="alphaLcParenR"/>
            </a:pPr>
            <a:r>
              <a:rPr lang="pt-BR" sz="1400" b="1" dirty="0">
                <a:solidFill>
                  <a:schemeClr val="dk1"/>
                </a:solidFill>
              </a:rPr>
              <a:t>Atribuições do respectivo órgão</a:t>
            </a:r>
          </a:p>
          <a:p>
            <a:pPr marL="342900" lvl="0" indent="-342900">
              <a:buAutoNum type="alphaLcParenR"/>
            </a:pPr>
            <a:r>
              <a:rPr lang="pt-BR" sz="1400" b="1" dirty="0">
                <a:solidFill>
                  <a:schemeClr val="dk1"/>
                </a:solidFill>
              </a:rPr>
              <a:t>Estrutura do órgão (departamentos, cargos, funções e perfis)</a:t>
            </a:r>
          </a:p>
          <a:p>
            <a:pPr marL="342900" lvl="0" indent="-342900">
              <a:buAutoNum type="alphaLcParenR"/>
            </a:pPr>
            <a:r>
              <a:rPr lang="pt-BR" sz="1400" b="1" dirty="0">
                <a:solidFill>
                  <a:schemeClr val="dk1"/>
                </a:solidFill>
              </a:rPr>
              <a:t>Fluxograma funcional</a:t>
            </a:r>
          </a:p>
          <a:p>
            <a:pPr marL="342900" lvl="0" indent="-342900">
              <a:buAutoNum type="alphaLcParenR"/>
            </a:pPr>
            <a:r>
              <a:rPr lang="pt-BR" sz="1400" b="1" dirty="0">
                <a:solidFill>
                  <a:schemeClr val="dk1"/>
                </a:solidFill>
              </a:rPr>
              <a:t>Sistemas, regimes e conceitos políticos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21F56E-357C-ECF8-91E3-B0E6E6A1C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088" y="504281"/>
            <a:ext cx="5272038" cy="37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68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5F3461D-A097-336F-352F-31255C7A6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EF70D369-A245-99B8-4FD0-18B1184383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AA34229-65BE-5DDB-5E61-4A7298825C21}"/>
              </a:ext>
            </a:extLst>
          </p:cNvPr>
          <p:cNvSpPr txBox="1"/>
          <p:nvPr/>
        </p:nvSpPr>
        <p:spPr>
          <a:xfrm>
            <a:off x="413359" y="614591"/>
            <a:ext cx="46221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schemeClr val="dk1"/>
                </a:solidFill>
              </a:rPr>
              <a:t>2 Circuito 02 - Relacionamentos: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Autoridade e Assessor (analisando perfis)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Com outros órgãos Públicos 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Com Autoridades</a:t>
            </a:r>
          </a:p>
          <a:p>
            <a:pPr marL="342900" lvl="0" indent="-342900">
              <a:buAutoNum type="alphaLcParenR"/>
            </a:pPr>
            <a:r>
              <a:rPr lang="pt-BR" b="1" dirty="0">
                <a:solidFill>
                  <a:schemeClr val="dk1"/>
                </a:solidFill>
              </a:rPr>
              <a:t>Com a população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758D4D-B26B-BDC5-19E0-08284B9E3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93" y="1149246"/>
            <a:ext cx="5057792" cy="2845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8810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A6A293B-BD03-63D9-CE82-9BB66911A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EF1838BC-0869-7A44-B8A0-7470920D18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10C311C-CB7F-6C76-9F9B-ADC5BB7EBABD}"/>
              </a:ext>
            </a:extLst>
          </p:cNvPr>
          <p:cNvSpPr txBox="1"/>
          <p:nvPr/>
        </p:nvSpPr>
        <p:spPr>
          <a:xfrm>
            <a:off x="482252" y="574511"/>
            <a:ext cx="462210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schemeClr val="dk1"/>
                </a:solidFill>
              </a:rPr>
              <a:t>3 Circuito 03 - Domínios: 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a) Comunicação de Risco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b) Atendimento ao Público 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c) Inovação e transformação digital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d) Administração do Tempo 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e) Gestão de Crises e Conflitos</a:t>
            </a:r>
          </a:p>
          <a:p>
            <a:pPr lvl="0"/>
            <a:r>
              <a:rPr lang="pt-BR" b="1" dirty="0">
                <a:solidFill>
                  <a:schemeClr val="dk1"/>
                </a:solidFill>
              </a:rPr>
              <a:t>f) Comportamento (pessoal e social)</a:t>
            </a:r>
            <a:endParaRPr lang="pt-BR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0899BB9-BA36-C3BD-FE4A-A334F4A0C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929" y="626300"/>
            <a:ext cx="4999089" cy="3295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747455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</Words>
  <Application>Microsoft Office PowerPoint</Application>
  <PresentationFormat>Apresentação na tela (16:9)</PresentationFormat>
  <Paragraphs>121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9" baseType="lpstr">
      <vt:lpstr>Montserrat</vt:lpstr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Adriane Werner</cp:lastModifiedBy>
  <cp:revision>1</cp:revision>
  <dcterms:modified xsi:type="dcterms:W3CDTF">2026-02-02T15:11:11Z</dcterms:modified>
</cp:coreProperties>
</file>